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44" r:id="rId1"/>
    <p:sldMasterId id="2147483781" r:id="rId2"/>
    <p:sldMasterId id="2147483780" r:id="rId3"/>
    <p:sldMasterId id="2147483756" r:id="rId4"/>
  </p:sldMasterIdLst>
  <p:notesMasterIdLst>
    <p:notesMasterId r:id="rId20"/>
  </p:notesMasterIdLst>
  <p:handoutMasterIdLst>
    <p:handoutMasterId r:id="rId21"/>
  </p:handoutMasterIdLst>
  <p:sldIdLst>
    <p:sldId id="256" r:id="rId5"/>
    <p:sldId id="697" r:id="rId6"/>
    <p:sldId id="698" r:id="rId7"/>
    <p:sldId id="577" r:id="rId8"/>
    <p:sldId id="578" r:id="rId9"/>
    <p:sldId id="579" r:id="rId10"/>
    <p:sldId id="580" r:id="rId11"/>
    <p:sldId id="581" r:id="rId12"/>
    <p:sldId id="582" r:id="rId13"/>
    <p:sldId id="583" r:id="rId14"/>
    <p:sldId id="572" r:id="rId15"/>
    <p:sldId id="575" r:id="rId16"/>
    <p:sldId id="565" r:id="rId17"/>
    <p:sldId id="546" r:id="rId18"/>
    <p:sldId id="547" r:id="rId19"/>
  </p:sldIdLst>
  <p:sldSz cx="9144000" cy="6858000" type="screen4x3"/>
  <p:notesSz cx="7099300" cy="10234613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6E2"/>
    <a:srgbClr val="E3F3FA"/>
    <a:srgbClr val="A3CCDD"/>
    <a:srgbClr val="99C7DB"/>
    <a:srgbClr val="75ADC4"/>
    <a:srgbClr val="6197B5"/>
    <a:srgbClr val="B3EDF3"/>
    <a:srgbClr val="00D05E"/>
    <a:srgbClr val="B7BEC9"/>
    <a:srgbClr val="FFE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96" autoAdjust="0"/>
    <p:restoredTop sz="93162" autoAdjust="0"/>
  </p:normalViewPr>
  <p:slideViewPr>
    <p:cSldViewPr>
      <p:cViewPr varScale="1">
        <p:scale>
          <a:sx n="59" d="100"/>
          <a:sy n="59" d="100"/>
        </p:scale>
        <p:origin x="152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E526BFDE-D9AC-48AF-81B3-A3AD8E1CA09D}" type="datetimeFigureOut">
              <a:rPr lang="fa-IR" smtClean="0"/>
              <a:t>01/07/1446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0B6E22B1-BC2D-4839-899D-427BD6FD242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79151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022937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4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/>
          <a:lstStyle>
            <a:lvl1pPr algn="l">
              <a:defRPr sz="1300"/>
            </a:lvl1pPr>
          </a:lstStyle>
          <a:p>
            <a:fld id="{0E6A9630-EA2B-4859-BBB9-C6567C30B1C5}" type="datetimeFigureOut">
              <a:rPr lang="fa-IR" smtClean="0"/>
              <a:t>01/07/1446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22937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r">
              <a:defRPr sz="13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4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1" anchor="b"/>
          <a:lstStyle>
            <a:lvl1pPr algn="l">
              <a:defRPr sz="1300"/>
            </a:lvl1pPr>
          </a:lstStyle>
          <a:p>
            <a:fld id="{1D8281DE-3E93-4505-A8AE-62BE0CB16C4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9661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method can be further generalized to an infinite number of noise scales. Here the noise perturbation becomes a diffusion process that perturbs data with continuously increasing intensity through time.</a:t>
            </a:r>
          </a:p>
          <a:p>
            <a:endParaRPr lang="en-US" dirty="0"/>
          </a:p>
          <a:p>
            <a:r>
              <a:rPr lang="en-US" dirty="0"/>
              <a:t>This diffusion process can be described as a solution to an SDE, namely a stochastic differential equation. By reversing this diffusion process, we can generate samples from random noise. </a:t>
            </a:r>
          </a:p>
          <a:p>
            <a:endParaRPr lang="en-US" dirty="0"/>
          </a:p>
          <a:p>
            <a:r>
              <a:rPr lang="en-US" dirty="0"/>
              <a:t>Crucially, the reverse diffusion process can be obtained by solving a reverse-time SDE, and we can derive this reverse-time SDE once we have the score of the distribution at each intermediate time step is known. Similarly to the case with finite noise scales, we can learn this time-dependent score by training a time-</a:t>
            </a:r>
            <a:r>
              <a:rPr lang="en-US" dirty="0" err="1"/>
              <a:t>depedent</a:t>
            </a:r>
            <a:r>
              <a:rPr lang="en-US" dirty="0"/>
              <a:t> score network with a continuous mixture of score matching objectives.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BA646-B2D1-F647-8334-70AD2CB96DB0}" type="slidenum">
              <a:rPr lang="en-US" altLang="x-none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745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67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0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l" rtl="0">
              <a:defRPr sz="3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l" rtl="0">
              <a:buNone/>
              <a:defRPr sz="20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D78705F3-65CC-4A62-93EA-652EF3614B65}" type="datetime8">
              <a:rPr lang="fa-IR" smtClean="0"/>
              <a:pPr/>
              <a:t>31 دسامبر 24</a:t>
            </a:fld>
            <a:endParaRPr lang="fa-IR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a-I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3FE1-64DF-B282-24D8-AD5221B1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2E76-16F2-F5D7-A105-94220B8E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5389A-21D3-365E-A133-038F706A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ED3B-E9AA-0C04-D430-C6E18597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0949E-E0E9-CFC5-98AA-D6EC73FB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0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8A7B-B322-C8E7-85F7-51226FF1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CF6D-9FE7-3074-75B8-BF6541666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A52C3-0304-125B-A0CA-F012DCCDA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BD7A9-B2AB-6CEB-298D-A6ACC354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C0DC-A17E-A146-D47C-D6E6F96E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D3A71-92B5-1C31-84A1-54F01B50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59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6520-0C04-9273-C267-29258D9E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09A16-5296-51BC-0093-A7CB1722E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719A2-CE02-E276-F815-A4E69B85D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7086-F87B-E8E9-D37B-84039E8EF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9E22C-1495-B87E-D9CE-E37C7B7B7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EA004-5DB6-BD16-A50E-CB42812D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0D33B-8382-A935-F610-3161E31C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618EA-DF69-03EF-CAC3-E099E9D9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0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7A18-CB1B-0F8D-C159-5F982BBE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151B-A99D-5F9D-9D00-C5D5EB01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D6301-C907-21EE-3651-1F86C6C9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340CA-B74B-9788-B5E3-18CF8923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89ACD-4598-E0F0-671B-F5621F1B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A1283-C080-E134-1020-55361D8D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44F18-209F-6717-9CC6-77C69238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1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D68E-3D5C-1B5E-0940-9B93030F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4D40-AE5B-9148-6230-B11663D9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76433-15CB-8AFC-8C92-5704703E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E53EF-712E-D460-C84E-A85F7A9D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196DA-4BF0-BC57-31F9-F9CEDDC9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BEC1-B1AD-C9D9-D34B-76851963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48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99AF-71E4-34F1-A9EF-4238077B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42AC9-ECBF-6641-D5DF-B51D6E31D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11AC5-F6C1-61D4-D6BB-0E49CEAE1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BC6DC-44CB-FF58-7C23-5B81DFCD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B90C6-5E75-43B1-54DF-9BFD5FCA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4AFE0-E349-7815-2AA0-BDDD97DE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0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9B7D-8C0D-95AE-40E3-1CB36DD8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44C57-F15B-12F0-CFB2-893BCE1E3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EDAB9-0A50-6A19-7EF1-39F9FA0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91159-119D-4BE3-2713-8F50566B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4BB87-5AB1-F5AB-2C7B-4CFE41BF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49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5264D-B83C-118D-2E12-D770A2CEB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B0107-B9AA-7A66-9C9D-4A97B68DA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BA363-AD4F-0FC1-8B69-04C42B74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E291-052B-8DC5-3B47-F47EA0C5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B3AB4-8D43-7E00-2457-B6BB531E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7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8E08-CA47-6BC8-9398-F093FD95D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8172D-3F7F-3A32-422B-423EF8A7E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0B7FC-C9D4-A278-1621-B0BE5F72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AB36-26D2-1977-7BFC-A703460E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9E080-3408-727C-48E1-58700D74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6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-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 rtl="0"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et-book"/>
                <a:ea typeface="Source Sans Pro" panose="020B0503030403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A4EA60-EED7-827F-2119-7A12AA954356}"/>
              </a:ext>
            </a:extLst>
          </p:cNvPr>
          <p:cNvCxnSpPr>
            <a:cxnSpLocks/>
          </p:cNvCxnSpPr>
          <p:nvPr userDrawn="1"/>
        </p:nvCxnSpPr>
        <p:spPr>
          <a:xfrm>
            <a:off x="457200" y="1124744"/>
            <a:ext cx="8229600" cy="0"/>
          </a:xfrm>
          <a:prstGeom prst="line">
            <a:avLst/>
          </a:prstGeom>
          <a:ln w="12700">
            <a:solidFill>
              <a:srgbClr val="99C7DB">
                <a:alpha val="8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FD41388-4E91-B6E8-A99D-CC72F602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F16B-4C18-4308-8528-54F43B302742}" type="datetime8">
              <a:rPr lang="fa-IR" smtClean="0"/>
              <a:t>31 دسامبر 24</a:t>
            </a:fld>
            <a:endParaRPr lang="fa-IR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EB0EF04-B46D-F425-3B2B-C39212502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872DCC9-DC3C-1F68-E9D1-D554EE2B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DCF1-02DB-FAFD-A7A0-5C8CF868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C93E-5C4B-AC47-3EA4-EC048ECE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CF4CB-D0C4-4C17-DF8C-2BBE82E2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3F9B8-4D5D-E685-4FFF-802635FA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32226-9197-869D-9242-EBE812AE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8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BA8E-09FF-17DC-15FB-DB3ECD73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E6DF-63AF-FF81-729E-36178F8A3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2BF97-870F-E036-08B9-FE932695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0C5E-661A-A0DA-5252-5ED7C553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EAE66-9521-1293-09AF-40E1B357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26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EF4E-3BCA-2F05-D89B-B5382857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2AFA2-AC0A-9BE8-9E54-55CDD4AF6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A7C37-5A28-A04E-108C-F7BAD217F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DF235-43F9-83C6-3D72-373A9AC7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D05E1-4849-02FA-EA79-29F46464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77CCF-333F-2547-E0C7-4BC5DD3D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90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1A91-3F9E-E837-5691-9CE1DBA1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E2335-8213-D08D-C86C-2C2FB102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5A2D0-491D-8948-39D5-8F575F084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003BB-C2E0-6B23-2D79-BE52E8786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D075B-2423-8480-20CD-D096D9516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51FB8D-91DC-4683-E5B9-94201F12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F5298-BEB4-928C-F239-3D80EA79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5C0B85-7C3F-3A8C-7228-F05BD72F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25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72CC-2019-26A6-539F-26CFBE64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D72E9-D032-E3F7-C823-86634CA4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4891C-0BA8-E85B-3E59-D306939D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279E4-32FC-B22F-AEDF-6F56AEDB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218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62978-9C9F-10EE-E813-6EADD73A4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EEB77-7921-867C-A044-2FF8FFC4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E3C2C-0196-7DBD-63B2-7A5E7F66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413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FC66-4785-F806-211D-C22A3ECD4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D90F-83F9-4A8E-4D73-78ABF5F3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8BF3C-E02D-566B-29B7-B6F2E1DAD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14C92-E130-AAB8-B19D-1E72B339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C0E80-F183-DE25-E4C2-2701A410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3E5E5-76AF-13FF-76B6-9F457F4B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784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3677-7AB3-C00C-5D5B-2B76333E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4FEA3-EF84-D245-C981-D2EF672CA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7EC9D-969F-F9E6-12F7-62F75D86A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7B1B0-1653-9E8D-76D9-988AF69F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8C4FC-398A-8176-0B10-2904849B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D6270-F1C1-ACC1-1E21-944AB451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8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7A31-0B19-0A9E-6E14-6BC7457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134FB-2990-296A-F532-2A6BFE8B2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E3E0-18AC-C6ED-008C-24152A25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4D38-A863-F657-9172-776649D1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5884D-1FD0-A905-86E5-3A52A246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704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5E07E-6F5D-F1FB-E14F-D64AC3BC9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DFDE2-5122-4DCA-8B7C-072996060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C0F35-8407-1052-006A-FC30E7DF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F8063-339A-F287-61EF-47C45F5D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3B04A-CB12-6849-1010-1FFCAF81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5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5E26-4D16-46D4-AC74-412FD23EE7CA}" type="datetime8">
              <a:rPr lang="fa-IR" smtClean="0"/>
              <a:t>31 دسامبر 24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8743-636E-4639-AF48-3F75F4CD5C74}" type="datetime8">
              <a:rPr lang="fa-IR" smtClean="0"/>
              <a:t>31 دسامبر 24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8E664-31FC-4B0C-A493-0E8E2E6AD4E8}" type="datetime8">
              <a:rPr lang="fa-IR" smtClean="0"/>
              <a:t>31 دسامبر 24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8020-5F2C-454E-9CC7-64E2446D2721}" type="datetime8">
              <a:rPr lang="fa-IR" smtClean="0"/>
              <a:t>31 دسامبر 24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9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83" y="1211580"/>
            <a:ext cx="7700963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4014-1D9B-82F3-113A-26ADE595F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25E3D-B8E0-BBAC-30E3-454EC0FB0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F3571-CEFE-0992-42E0-0ADFA568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A5627-F9D2-1EF8-B221-CCCF000C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1616-05AB-7FFF-D2B0-70630E99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9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E87C-EDDD-67F2-C41A-040EE1BF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52BC-437C-923B-9435-69D341BC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4DD39-F3B0-C355-5F25-E9165414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F3FC4-3421-19B7-7E4C-169C3E1D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08FC9-EC88-CEC6-98EE-34AADFD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2BCF16B-4C18-4308-8528-54F43B302742}" type="datetime8">
              <a:rPr lang="fa-IR" smtClean="0"/>
              <a:t>31 دسامبر 24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a-I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E77CE5-2329-4D23-AA39-0EC531EB1FCF}" type="slidenum">
              <a:rPr lang="fa-IR" smtClean="0"/>
              <a:t>‹#›</a:t>
            </a:fld>
            <a:endParaRPr lang="fa-IR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52" r:id="rId3"/>
    <p:sldLayoutId id="2147483753" r:id="rId4"/>
    <p:sldLayoutId id="2147483754" r:id="rId5"/>
    <p:sldLayoutId id="2147483755" r:id="rId6"/>
    <p:sldLayoutId id="2147483793" r:id="rId7"/>
  </p:sldLayoutIdLst>
  <p:hf hdr="0" ftr="0" dt="0"/>
  <p:txStyles>
    <p:titleStyle>
      <a:lvl1pPr algn="l" rtl="1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r" rtl="1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r" rtl="1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D071B-FDDA-A9E9-6522-508927EF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4998B-1374-2017-B28B-670BD4AA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6E541-63E7-052E-4BBE-BB145DD65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FDD97-E66B-47FD-A30C-867982B663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BCD19-7653-75CC-C57D-9AA591402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802CB-E259-43E2-DA73-5EE6A808F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DD67D-6CA6-4F03-934B-547FF1A33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6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C6B861-9A9C-F518-4E2F-EC557D2A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FB6E8-C849-CF13-2097-D1D933A4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C198F-59AB-C916-E192-F0D973577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F3358-BB3D-4EA7-B44B-A5237B0AB0D1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19A6-F68A-6F75-550B-C0D12D633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5173F-2556-3139-15A3-C3BE38E7F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D376B-9459-4AE3-B284-A585FD27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015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0000"/>
            <a:lum/>
          </a:blip>
          <a:srcRect/>
          <a:stretch>
            <a:fillRect l="3000" t="-13000" r="-16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F0152-1B9A-93F3-3E1B-2D157075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EE5AB-27FF-96F0-C76D-A0080C567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1586C-2C5E-158E-1BA7-E5DAE2D16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350C-74A5-493C-9EA2-0C743BB8DAC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703F8-C166-EA85-2F15-0F86A39C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AED13-B7AD-C2F3-1D20-838962302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2810-80C5-4DF4-928A-2465F7270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3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e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28.emf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0.png"/><Relationship Id="rId3" Type="http://schemas.openxmlformats.org/officeDocument/2006/relationships/image" Target="../media/image27.emf"/><Relationship Id="rId7" Type="http://schemas.openxmlformats.org/officeDocument/2006/relationships/image" Target="../media/image36.emf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emf"/><Relationship Id="rId10" Type="http://schemas.openxmlformats.org/officeDocument/2006/relationships/image" Target="../media/image37.png"/><Relationship Id="rId4" Type="http://schemas.openxmlformats.org/officeDocument/2006/relationships/image" Target="../media/image28.emf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jpg"/><Relationship Id="rId12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jp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CDD7E9E-98DC-9F4F-3E6B-3DB677BFB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92" y="2907030"/>
            <a:ext cx="7254240" cy="98298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Diffusion Models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51026C-DF7A-13C0-2AB9-07A3DB11ADF7}"/>
              </a:ext>
            </a:extLst>
          </p:cNvPr>
          <p:cNvSpPr txBox="1">
            <a:spLocks/>
          </p:cNvSpPr>
          <p:nvPr/>
        </p:nvSpPr>
        <p:spPr>
          <a:xfrm>
            <a:off x="986408" y="4164330"/>
            <a:ext cx="7618040" cy="12088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22-808: Generative models</a:t>
            </a:r>
            <a:br>
              <a:rPr lang="en-US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Sharif University of Technology</a:t>
            </a:r>
            <a:br>
              <a:rPr lang="en-US" sz="22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Fall 2024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CE1B0D-24A9-7A78-B01D-48B2B6620AC7}"/>
              </a:ext>
            </a:extLst>
          </p:cNvPr>
          <p:cNvSpPr txBox="1">
            <a:spLocks/>
          </p:cNvSpPr>
          <p:nvPr/>
        </p:nvSpPr>
        <p:spPr>
          <a:xfrm>
            <a:off x="958612" y="5589240"/>
            <a:ext cx="3253348" cy="2880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latin typeface="et-book"/>
                <a:ea typeface="Calibri" panose="020F0502020204030204" pitchFamily="34" charset="0"/>
                <a:cs typeface="Calibri" panose="020F0502020204030204" pitchFamily="34" charset="0"/>
              </a:rPr>
              <a:t>Fatemeh Seyyedsalehi</a:t>
            </a:r>
          </a:p>
        </p:txBody>
      </p:sp>
    </p:spTree>
    <p:extLst>
      <p:ext uri="{BB962C8B-B14F-4D97-AF65-F5344CB8AC3E}">
        <p14:creationId xmlns:p14="http://schemas.microsoft.com/office/powerpoint/2010/main" val="544147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9CE5-752F-61D7-AF6D-BD78BA4B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Reparameterization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605C-E24C-6DD7-0318-846B39051B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CE4AC-0B60-DE2E-E57D-ED796BAE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10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955E1-E5D4-42AB-2478-60D17345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7886421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0129FA-D498-B363-5AE2-FB4F11DB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6" y="3933056"/>
            <a:ext cx="8892480" cy="17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3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6A0C-7E8C-1B48-BEFD-8B9F0851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2" y="479389"/>
            <a:ext cx="8405118" cy="65069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et-book"/>
              </a:rPr>
              <a:t>Denoising diffusion probabilistic model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A7F9488-A5E2-694F-B956-24D9560DCB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286998" y="1984947"/>
            <a:ext cx="6734333" cy="30328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F94C85-EB7B-CB40-92A0-6B34944D1268}"/>
              </a:ext>
            </a:extLst>
          </p:cNvPr>
          <p:cNvSpPr/>
          <p:nvPr/>
        </p:nvSpPr>
        <p:spPr>
          <a:xfrm>
            <a:off x="3595077" y="2373436"/>
            <a:ext cx="2157046" cy="437661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2A80E-DBE8-204C-9182-6119A8E4A933}"/>
              </a:ext>
            </a:extLst>
          </p:cNvPr>
          <p:cNvSpPr/>
          <p:nvPr/>
        </p:nvSpPr>
        <p:spPr>
          <a:xfrm>
            <a:off x="2723661" y="3944327"/>
            <a:ext cx="4013201" cy="73773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86997" y="3924829"/>
            <a:ext cx="6734333" cy="109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10025" y="1861931"/>
            <a:ext cx="7083987" cy="1185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572250" y="4507707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209197" y="4507706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114551" y="4450851"/>
            <a:ext cx="5429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110581" y="2598492"/>
            <a:ext cx="57546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870325" y="2581977"/>
            <a:ext cx="57546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657181" y="2581975"/>
            <a:ext cx="57546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31" y="2446073"/>
            <a:ext cx="428685" cy="30484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30" y="4298430"/>
            <a:ext cx="428685" cy="30484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631" y="2446073"/>
            <a:ext cx="476316" cy="3048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077" y="4298429"/>
            <a:ext cx="476316" cy="3048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200" y="1874095"/>
            <a:ext cx="3113994" cy="8905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412" y="3878145"/>
            <a:ext cx="2853644" cy="6823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69240" y="4056015"/>
            <a:ext cx="10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69184" y="2130236"/>
            <a:ext cx="17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 (</a:t>
            </a:r>
            <a:r>
              <a:rPr lang="en-US" b="1" dirty="0"/>
              <a:t>fixed</a:t>
            </a:r>
            <a:r>
              <a:rPr lang="en-US" dirty="0"/>
              <a:t>):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547" y="5151310"/>
            <a:ext cx="7744906" cy="108600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0151" y="3100291"/>
            <a:ext cx="933580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50777" y="5722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09515" y="1675570"/>
            <a:ext cx="25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 (q) has no learnable parameters!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817443" y="2965510"/>
            <a:ext cx="643188" cy="836142"/>
            <a:chOff x="817443" y="2137448"/>
            <a:chExt cx="643188" cy="836142"/>
          </a:xfrm>
        </p:grpSpPr>
        <p:grpSp>
          <p:nvGrpSpPr>
            <p:cNvPr id="45" name="Group 44"/>
            <p:cNvGrpSpPr/>
            <p:nvPr/>
          </p:nvGrpSpPr>
          <p:grpSpPr>
            <a:xfrm>
              <a:off x="817443" y="2137448"/>
              <a:ext cx="643188" cy="836142"/>
              <a:chOff x="807932" y="1244656"/>
              <a:chExt cx="643188" cy="83614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9906931-E5B1-2346-BA2B-B57EF1CA4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1984" y="1370727"/>
                <a:ext cx="579136" cy="710071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 flipH="1">
                <a:off x="807932" y="1244656"/>
                <a:ext cx="25710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8C1515"/>
                    </a:solidFill>
                  </a:rPr>
                  <a:t>q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 flipV="1">
              <a:off x="1299248" y="2355789"/>
              <a:ext cx="45719" cy="75298"/>
            </a:xfrm>
            <a:prstGeom prst="rect">
              <a:avLst/>
            </a:prstGeom>
            <a:noFill/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V="1">
              <a:off x="1400077" y="2878998"/>
              <a:ext cx="45719" cy="75299"/>
            </a:xfrm>
            <a:prstGeom prst="rect">
              <a:avLst/>
            </a:prstGeom>
            <a:noFill/>
          </p:spPr>
        </p:pic>
      </p:grpSp>
      <p:sp>
        <p:nvSpPr>
          <p:cNvPr id="14" name="TextBox 13"/>
          <p:cNvSpPr txBox="1"/>
          <p:nvPr/>
        </p:nvSpPr>
        <p:spPr>
          <a:xfrm>
            <a:off x="1191511" y="4710041"/>
            <a:ext cx="574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ELBO loss (negative ELBO averaged over data distribution):</a:t>
            </a:r>
          </a:p>
        </p:txBody>
      </p:sp>
    </p:spTree>
    <p:extLst>
      <p:ext uri="{BB962C8B-B14F-4D97-AF65-F5344CB8AC3E}">
        <p14:creationId xmlns:p14="http://schemas.microsoft.com/office/powerpoint/2010/main" val="34812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546" y="479389"/>
            <a:ext cx="7707862" cy="6506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et-book"/>
              </a:rPr>
              <a:t>Training and inference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78" y="2489476"/>
            <a:ext cx="8491823" cy="2368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702" y="4717783"/>
            <a:ext cx="246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Denoising</a:t>
            </a:r>
            <a:r>
              <a:rPr lang="en-US" dirty="0"/>
              <a:t> score matching training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7109" y="4717783"/>
            <a:ext cx="376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Iteratively Sample from decoders</a:t>
            </a:r>
          </a:p>
          <a:p>
            <a:r>
              <a:rPr lang="en-US" dirty="0"/>
              <a:t>(</a:t>
            </a:r>
            <a:r>
              <a:rPr lang="en-US" dirty="0" err="1"/>
              <a:t>Annealead</a:t>
            </a:r>
            <a:r>
              <a:rPr lang="en-US" dirty="0"/>
              <a:t> </a:t>
            </a:r>
            <a:r>
              <a:rPr lang="en-US" dirty="0" err="1"/>
              <a:t>Langevin</a:t>
            </a:r>
            <a:r>
              <a:rPr lang="en-US" dirty="0"/>
              <a:t> Dynamics)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7897" b="-1941"/>
          <a:stretch/>
        </p:blipFill>
        <p:spPr>
          <a:xfrm>
            <a:off x="8100392" y="4755070"/>
            <a:ext cx="930060" cy="25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B81B-14FD-684A-BB31-BE317CCC4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79389"/>
            <a:ext cx="7707862" cy="6506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et-book"/>
              </a:rPr>
              <a:t>Diffusion perspective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B371C-480C-FB4A-A356-38732A1296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43"/>
          <a:stretch/>
        </p:blipFill>
        <p:spPr>
          <a:xfrm>
            <a:off x="467328" y="1717605"/>
            <a:ext cx="8161760" cy="19293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CF2ED-E963-B546-813D-25B8885310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8024" y="3790990"/>
            <a:ext cx="7717536" cy="1929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E5BB0B-25FF-BE42-9ADA-74ED045D849E}"/>
              </a:ext>
            </a:extLst>
          </p:cNvPr>
          <p:cNvSpPr/>
          <p:nvPr/>
        </p:nvSpPr>
        <p:spPr>
          <a:xfrm>
            <a:off x="2595264" y="1717605"/>
            <a:ext cx="5640075" cy="18565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06931-E5B1-2346-BA2B-B57EF1CA4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76" y="4367552"/>
            <a:ext cx="579136" cy="710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5528F2-6453-0D48-BDAC-C56F339432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198455" y="4278952"/>
            <a:ext cx="481468" cy="798671"/>
          </a:xfrm>
          <a:prstGeom prst="rect">
            <a:avLst/>
          </a:prstGeom>
        </p:spPr>
      </p:pic>
      <p:grpSp>
        <p:nvGrpSpPr>
          <p:cNvPr id="17" name="arrows">
            <a:extLst>
              <a:ext uri="{FF2B5EF4-FFF2-40B4-BE49-F238E27FC236}">
                <a16:creationId xmlns:a16="http://schemas.microsoft.com/office/drawing/2014/main" id="{EB8857C2-55E6-8E4F-A66D-A5B601D2BC4C}"/>
              </a:ext>
            </a:extLst>
          </p:cNvPr>
          <p:cNvGrpSpPr/>
          <p:nvPr/>
        </p:nvGrpSpPr>
        <p:grpSpPr>
          <a:xfrm>
            <a:off x="1704212" y="3574185"/>
            <a:ext cx="5926800" cy="338400"/>
            <a:chOff x="1936800" y="2700000"/>
            <a:chExt cx="5926800" cy="3384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878A5A-80B4-A346-87F4-11B61DCB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936800" y="2700000"/>
              <a:ext cx="0" cy="338400"/>
            </a:xfrm>
            <a:prstGeom prst="straightConnector1">
              <a:avLst/>
            </a:prstGeom>
            <a:ln cap="rnd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C019DB7-98FB-B243-A622-ACCFB72ABF05}"/>
                </a:ext>
              </a:extLst>
            </p:cNvPr>
            <p:cNvCxnSpPr>
              <a:cxnSpLocks/>
            </p:cNvCxnSpPr>
            <p:nvPr/>
          </p:nvCxnSpPr>
          <p:spPr>
            <a:xfrm>
              <a:off x="3918000" y="2700000"/>
              <a:ext cx="0" cy="338400"/>
            </a:xfrm>
            <a:prstGeom prst="straightConnector1">
              <a:avLst/>
            </a:prstGeom>
            <a:ln cap="rnd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C84BDF-0BD5-C04E-900D-EC3D06C5D5A7}"/>
                </a:ext>
              </a:extLst>
            </p:cNvPr>
            <p:cNvCxnSpPr>
              <a:cxnSpLocks/>
            </p:cNvCxnSpPr>
            <p:nvPr/>
          </p:nvCxnSpPr>
          <p:spPr>
            <a:xfrm>
              <a:off x="5898000" y="2700000"/>
              <a:ext cx="0" cy="338400"/>
            </a:xfrm>
            <a:prstGeom prst="straightConnector1">
              <a:avLst/>
            </a:prstGeom>
            <a:ln cap="rnd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6A7B2D-AA45-1443-931A-E171A3ED249E}"/>
                </a:ext>
              </a:extLst>
            </p:cNvPr>
            <p:cNvCxnSpPr>
              <a:cxnSpLocks/>
            </p:cNvCxnSpPr>
            <p:nvPr/>
          </p:nvCxnSpPr>
          <p:spPr>
            <a:xfrm>
              <a:off x="7863600" y="2700000"/>
              <a:ext cx="0" cy="338400"/>
            </a:xfrm>
            <a:prstGeom prst="straightConnector1">
              <a:avLst/>
            </a:prstGeom>
            <a:ln cap="rnd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71F2511-E3D3-A745-AC1D-ED176703A3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10" y="3977444"/>
            <a:ext cx="386371" cy="1490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DAEF3C-A8D5-594A-AF21-A23F196BAE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806" y="3977442"/>
            <a:ext cx="386371" cy="1490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661" y="2296063"/>
            <a:ext cx="1542542" cy="69582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534394" y="5420778"/>
            <a:ext cx="6070907" cy="299597"/>
            <a:chOff x="1534393" y="4563527"/>
            <a:chExt cx="6070907" cy="29959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34393" y="4603070"/>
              <a:ext cx="116693" cy="21965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17047" y="4590832"/>
              <a:ext cx="144655" cy="27229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85858" y="4575766"/>
              <a:ext cx="144655" cy="27229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0645" y="4563527"/>
              <a:ext cx="144655" cy="272292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>
          <a:xfrm>
            <a:off x="1036984" y="3407375"/>
            <a:ext cx="7030192" cy="13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 flipH="1">
            <a:off x="556924" y="4241480"/>
            <a:ext cx="257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C1515"/>
                </a:solidFill>
              </a:rPr>
              <a:t>q</a:t>
            </a:r>
          </a:p>
        </p:txBody>
      </p:sp>
      <p:sp>
        <p:nvSpPr>
          <p:cNvPr id="48" name="TextBox 47"/>
          <p:cNvSpPr txBox="1"/>
          <p:nvPr/>
        </p:nvSpPr>
        <p:spPr>
          <a:xfrm flipH="1">
            <a:off x="8057951" y="4183377"/>
            <a:ext cx="257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C1515"/>
                </a:solidFill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06022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6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B81B-14FD-684A-BB31-BE317CCC4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54" y="479389"/>
            <a:ext cx="7707862" cy="6506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et-book"/>
              </a:rPr>
              <a:t>Infinite noise levels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B371C-480C-FB4A-A356-38732A1296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43"/>
          <a:stretch/>
        </p:blipFill>
        <p:spPr>
          <a:xfrm>
            <a:off x="467328" y="1717605"/>
            <a:ext cx="8161760" cy="19293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CF2ED-E963-B546-813D-25B8885310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653" y="3790990"/>
            <a:ext cx="7717536" cy="1929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D368EE-57CB-E94D-A4F5-B3ECC156CC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653" y="3790990"/>
            <a:ext cx="7717536" cy="1929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E5BB0B-25FF-BE42-9ADA-74ED045D849E}"/>
              </a:ext>
            </a:extLst>
          </p:cNvPr>
          <p:cNvSpPr/>
          <p:nvPr/>
        </p:nvSpPr>
        <p:spPr>
          <a:xfrm>
            <a:off x="2595264" y="1717605"/>
            <a:ext cx="5640075" cy="18565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40F0B1-6507-5540-84FC-98247A53AE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49938" y="5762729"/>
            <a:ext cx="719767" cy="203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F4EB5-6888-2B4B-AFC4-4E1F6C2EC7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15" r="9066" b="11251"/>
          <a:stretch/>
        </p:blipFill>
        <p:spPr>
          <a:xfrm>
            <a:off x="1656380" y="3767845"/>
            <a:ext cx="6067514" cy="1710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906931-E5B1-2346-BA2B-B57EF1CA4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976" y="4367552"/>
            <a:ext cx="579136" cy="710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5528F2-6453-0D48-BDAC-C56F3394328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198455" y="4278952"/>
            <a:ext cx="481468" cy="7986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57D69F-1D00-0E41-9D66-B19112137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4097" y="5497215"/>
            <a:ext cx="412080" cy="20329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D60BC78-2C61-9544-B6D4-93B0D11B1338}"/>
              </a:ext>
            </a:extLst>
          </p:cNvPr>
          <p:cNvGrpSpPr/>
          <p:nvPr/>
        </p:nvGrpSpPr>
        <p:grpSpPr>
          <a:xfrm>
            <a:off x="2475833" y="2415410"/>
            <a:ext cx="4320228" cy="497371"/>
            <a:chOff x="2475833" y="1558159"/>
            <a:chExt cx="4320228" cy="497371"/>
          </a:xfrm>
        </p:grpSpPr>
        <p:pic>
          <p:nvPicPr>
            <p:cNvPr id="10" name="Graphic 9" descr="Miscellaneous with solid fill">
              <a:extLst>
                <a:ext uri="{FF2B5EF4-FFF2-40B4-BE49-F238E27FC236}">
                  <a16:creationId xmlns:a16="http://schemas.microsoft.com/office/drawing/2014/main" id="{1BE83A79-B08F-B546-BD8E-295C48BF4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75833" y="1558160"/>
              <a:ext cx="460967" cy="460967"/>
            </a:xfrm>
            <a:prstGeom prst="rect">
              <a:avLst/>
            </a:prstGeom>
          </p:spPr>
        </p:pic>
        <p:pic>
          <p:nvPicPr>
            <p:cNvPr id="23" name="Graphic 22" descr="Miscellaneous with solid fill">
              <a:extLst>
                <a:ext uri="{FF2B5EF4-FFF2-40B4-BE49-F238E27FC236}">
                  <a16:creationId xmlns:a16="http://schemas.microsoft.com/office/drawing/2014/main" id="{8AC3E553-7D8B-B44B-BB72-9CDF6B750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49937" y="1558159"/>
              <a:ext cx="460967" cy="460967"/>
            </a:xfrm>
            <a:prstGeom prst="rect">
              <a:avLst/>
            </a:prstGeom>
          </p:spPr>
        </p:pic>
        <p:pic>
          <p:nvPicPr>
            <p:cNvPr id="24" name="Graphic 23" descr="Miscellaneous with solid fill">
              <a:extLst>
                <a:ext uri="{FF2B5EF4-FFF2-40B4-BE49-F238E27FC236}">
                  <a16:creationId xmlns:a16="http://schemas.microsoft.com/office/drawing/2014/main" id="{9D336D98-AA64-5844-A349-E9548CF1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35094" y="1594563"/>
              <a:ext cx="460967" cy="460967"/>
            </a:xfrm>
            <a:prstGeom prst="rect">
              <a:avLst/>
            </a:prstGeom>
          </p:spPr>
        </p:pic>
      </p:grpSp>
      <p:grpSp>
        <p:nvGrpSpPr>
          <p:cNvPr id="17" name="arrows">
            <a:extLst>
              <a:ext uri="{FF2B5EF4-FFF2-40B4-BE49-F238E27FC236}">
                <a16:creationId xmlns:a16="http://schemas.microsoft.com/office/drawing/2014/main" id="{EB8857C2-55E6-8E4F-A66D-A5B601D2BC4C}"/>
              </a:ext>
            </a:extLst>
          </p:cNvPr>
          <p:cNvGrpSpPr/>
          <p:nvPr/>
        </p:nvGrpSpPr>
        <p:grpSpPr>
          <a:xfrm>
            <a:off x="1704212" y="3574185"/>
            <a:ext cx="5926800" cy="338400"/>
            <a:chOff x="1936800" y="2700000"/>
            <a:chExt cx="5926800" cy="3384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878A5A-80B4-A346-87F4-11B61DCB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936800" y="2700000"/>
              <a:ext cx="0" cy="338400"/>
            </a:xfrm>
            <a:prstGeom prst="straightConnector1">
              <a:avLst/>
            </a:prstGeom>
            <a:ln cap="rnd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C019DB7-98FB-B243-A622-ACCFB72ABF05}"/>
                </a:ext>
              </a:extLst>
            </p:cNvPr>
            <p:cNvCxnSpPr>
              <a:cxnSpLocks/>
            </p:cNvCxnSpPr>
            <p:nvPr/>
          </p:nvCxnSpPr>
          <p:spPr>
            <a:xfrm>
              <a:off x="3918000" y="2700000"/>
              <a:ext cx="0" cy="338400"/>
            </a:xfrm>
            <a:prstGeom prst="straightConnector1">
              <a:avLst/>
            </a:prstGeom>
            <a:ln cap="rnd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C84BDF-0BD5-C04E-900D-EC3D06C5D5A7}"/>
                </a:ext>
              </a:extLst>
            </p:cNvPr>
            <p:cNvCxnSpPr>
              <a:cxnSpLocks/>
            </p:cNvCxnSpPr>
            <p:nvPr/>
          </p:nvCxnSpPr>
          <p:spPr>
            <a:xfrm>
              <a:off x="5898000" y="2700000"/>
              <a:ext cx="0" cy="338400"/>
            </a:xfrm>
            <a:prstGeom prst="straightConnector1">
              <a:avLst/>
            </a:prstGeom>
            <a:ln cap="rnd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6A7B2D-AA45-1443-931A-E171A3ED249E}"/>
                </a:ext>
              </a:extLst>
            </p:cNvPr>
            <p:cNvCxnSpPr>
              <a:cxnSpLocks/>
            </p:cNvCxnSpPr>
            <p:nvPr/>
          </p:nvCxnSpPr>
          <p:spPr>
            <a:xfrm>
              <a:off x="7863600" y="2700000"/>
              <a:ext cx="0" cy="338400"/>
            </a:xfrm>
            <a:prstGeom prst="straightConnector1">
              <a:avLst/>
            </a:prstGeom>
            <a:ln cap="rnd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71F2511-E3D3-A745-AC1D-ED176703A3B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10" y="3977444"/>
            <a:ext cx="386371" cy="1490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DAEF3C-A8D5-594A-AF21-A23F196BAEE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806" y="3977442"/>
            <a:ext cx="386371" cy="14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2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erturb_vp.mp4" descr="perturb_vp.mp4">
            <a:hlinkClick r:id="" action="ppaction://media"/>
            <a:extLst>
              <a:ext uri="{FF2B5EF4-FFF2-40B4-BE49-F238E27FC236}">
                <a16:creationId xmlns:a16="http://schemas.microsoft.com/office/drawing/2014/main" id="{208FFC82-09FD-C24C-8F65-A1C947AF0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23594"/>
            <a:ext cx="9144000" cy="457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F26E10-17EA-814C-AB2A-500D7D030F9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0" y="1320365"/>
            <a:ext cx="91440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BE75E3-1D48-D749-9954-4070235B76F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0" y="1305272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493C9-60B5-204B-97C7-4B3184AD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79389"/>
            <a:ext cx="7707862" cy="6506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et-book"/>
              </a:rPr>
              <a:t>Perturbing data with stochastic processes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71D7B6-D4B7-004F-B790-C9D59F82C3EA}"/>
              </a:ext>
            </a:extLst>
          </p:cNvPr>
          <p:cNvGrpSpPr/>
          <p:nvPr/>
        </p:nvGrpSpPr>
        <p:grpSpPr>
          <a:xfrm>
            <a:off x="519490" y="4237088"/>
            <a:ext cx="2064989" cy="632303"/>
            <a:chOff x="567318" y="2477434"/>
            <a:chExt cx="2064989" cy="63230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E314F78-FC38-BF40-ABDF-F425070D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59800" y="2846467"/>
              <a:ext cx="901700" cy="26327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7019FB-E299-D942-BAB8-F24D4CB7C5C1}"/>
                </a:ext>
              </a:extLst>
            </p:cNvPr>
            <p:cNvSpPr txBox="1"/>
            <p:nvPr/>
          </p:nvSpPr>
          <p:spPr>
            <a:xfrm>
              <a:off x="567318" y="2477434"/>
              <a:ext cx="20649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Stochastic process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7D27E-92D8-FF4F-BCDF-98010DF04535}"/>
              </a:ext>
            </a:extLst>
          </p:cNvPr>
          <p:cNvGrpSpPr/>
          <p:nvPr/>
        </p:nvGrpSpPr>
        <p:grpSpPr>
          <a:xfrm>
            <a:off x="517767" y="5453274"/>
            <a:ext cx="2193229" cy="602547"/>
            <a:chOff x="3317276" y="2469421"/>
            <a:chExt cx="2193229" cy="60254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DB434BB-33A6-1641-A6D3-08F3A189A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749184" y="2807975"/>
              <a:ext cx="1201171" cy="26399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0878D7-F136-9241-8D31-9F2FB99184F9}"/>
                </a:ext>
              </a:extLst>
            </p:cNvPr>
            <p:cNvSpPr txBox="1"/>
            <p:nvPr/>
          </p:nvSpPr>
          <p:spPr>
            <a:xfrm>
              <a:off x="3317276" y="2469421"/>
              <a:ext cx="2193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Probability densities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8110A50-5FCD-6E4A-861B-054C04224BA7}"/>
              </a:ext>
            </a:extLst>
          </p:cNvPr>
          <p:cNvSpPr/>
          <p:nvPr/>
        </p:nvSpPr>
        <p:spPr>
          <a:xfrm rot="5400000">
            <a:off x="1302548" y="5048493"/>
            <a:ext cx="498869" cy="227024"/>
          </a:xfrm>
          <a:prstGeom prst="rightArrow">
            <a:avLst>
              <a:gd name="adj1" fmla="val 50002"/>
              <a:gd name="adj2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D807EABE-5F03-E64A-91E4-33ADDCA1D2F2}"/>
              </a:ext>
            </a:extLst>
          </p:cNvPr>
          <p:cNvSpPr/>
          <p:nvPr/>
        </p:nvSpPr>
        <p:spPr>
          <a:xfrm rot="10800000">
            <a:off x="2063493" y="4666427"/>
            <a:ext cx="855443" cy="216799"/>
          </a:xfrm>
          <a:prstGeom prst="rightArrow">
            <a:avLst>
              <a:gd name="adj1" fmla="val 50002"/>
              <a:gd name="adj2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1631907-2E82-494E-87CA-20D0C3D5F6D3}"/>
              </a:ext>
            </a:extLst>
          </p:cNvPr>
          <p:cNvGrpSpPr/>
          <p:nvPr/>
        </p:nvGrpSpPr>
        <p:grpSpPr>
          <a:xfrm>
            <a:off x="4122396" y="4603082"/>
            <a:ext cx="2564702" cy="808358"/>
            <a:chOff x="5858415" y="4243166"/>
            <a:chExt cx="2564700" cy="80835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99A9223-1C1B-8944-954C-BCC064E0D0AC}"/>
                </a:ext>
              </a:extLst>
            </p:cNvPr>
            <p:cNvSpPr/>
            <p:nvPr/>
          </p:nvSpPr>
          <p:spPr>
            <a:xfrm>
              <a:off x="6814728" y="4243166"/>
              <a:ext cx="400129" cy="352799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 w="26424">
              <a:solidFill>
                <a:schemeClr val="accent3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BE2A7CE-DA11-0143-8B9E-AEF64E1F7FDD}"/>
                </a:ext>
              </a:extLst>
            </p:cNvPr>
            <p:cNvSpPr/>
            <p:nvPr/>
          </p:nvSpPr>
          <p:spPr>
            <a:xfrm>
              <a:off x="5858415" y="4743747"/>
              <a:ext cx="2564700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>
                  <a:ln/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Infinitesimal noise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F386679-A36D-3347-8A89-4FD28FD94A21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flipH="1" flipV="1">
              <a:off x="7014793" y="4595965"/>
              <a:ext cx="125972" cy="147782"/>
            </a:xfrm>
            <a:prstGeom prst="straightConnector1">
              <a:avLst/>
            </a:prstGeom>
            <a:ln cap="rnd">
              <a:solidFill>
                <a:schemeClr val="accent3"/>
              </a:solidFill>
              <a:headEnd type="arrow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9592F1-7242-8D4D-858C-CA8F765DB5B9}"/>
              </a:ext>
            </a:extLst>
          </p:cNvPr>
          <p:cNvGrpSpPr/>
          <p:nvPr/>
        </p:nvGrpSpPr>
        <p:grpSpPr>
          <a:xfrm>
            <a:off x="2874172" y="4599023"/>
            <a:ext cx="1568057" cy="805254"/>
            <a:chOff x="4421836" y="4228125"/>
            <a:chExt cx="1568057" cy="80525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4FD252-B415-8C43-8D12-E7560996235F}"/>
                </a:ext>
              </a:extLst>
            </p:cNvPr>
            <p:cNvSpPr/>
            <p:nvPr/>
          </p:nvSpPr>
          <p:spPr>
            <a:xfrm>
              <a:off x="5145304" y="4228125"/>
              <a:ext cx="697043" cy="352799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26424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515283-6B46-9C4D-BA12-2F0F0E9E1903}"/>
                </a:ext>
              </a:extLst>
            </p:cNvPr>
            <p:cNvSpPr/>
            <p:nvPr/>
          </p:nvSpPr>
          <p:spPr>
            <a:xfrm>
              <a:off x="4421836" y="4725602"/>
              <a:ext cx="156805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Deterministic drift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C107B80-53C0-944E-9442-5536DE96B22D}"/>
                </a:ext>
              </a:extLst>
            </p:cNvPr>
            <p:cNvCxnSpPr>
              <a:cxnSpLocks/>
              <a:stCxn id="58" idx="0"/>
              <a:endCxn id="57" idx="2"/>
            </p:cNvCxnSpPr>
            <p:nvPr/>
          </p:nvCxnSpPr>
          <p:spPr>
            <a:xfrm flipV="1">
              <a:off x="5205865" y="4580924"/>
              <a:ext cx="287961" cy="144678"/>
            </a:xfrm>
            <a:prstGeom prst="straightConnector1">
              <a:avLst/>
            </a:prstGeom>
            <a:ln w="26424" cap="rnd"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ADC228-6A00-024A-915B-A2E5987151BF}"/>
              </a:ext>
            </a:extLst>
          </p:cNvPr>
          <p:cNvGrpSpPr/>
          <p:nvPr/>
        </p:nvGrpSpPr>
        <p:grpSpPr>
          <a:xfrm>
            <a:off x="2676434" y="4242936"/>
            <a:ext cx="3858749" cy="656748"/>
            <a:chOff x="2865515" y="2666339"/>
            <a:chExt cx="3858749" cy="65674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755F67D-5ACE-D74C-8284-902299FD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257837" y="3108461"/>
              <a:ext cx="2395692" cy="214626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98DC08-6924-C84E-9A0C-C68AB3008F1C}"/>
                </a:ext>
              </a:extLst>
            </p:cNvPr>
            <p:cNvSpPr txBox="1"/>
            <p:nvPr/>
          </p:nvSpPr>
          <p:spPr>
            <a:xfrm>
              <a:off x="2865515" y="2666339"/>
              <a:ext cx="3858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Stochastic differential equation (SDE)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1EC755C-3E66-DB4C-A1AA-0DD18E8B4C6F}"/>
              </a:ext>
            </a:extLst>
          </p:cNvPr>
          <p:cNvGrpSpPr/>
          <p:nvPr/>
        </p:nvGrpSpPr>
        <p:grpSpPr>
          <a:xfrm>
            <a:off x="3338938" y="5453274"/>
            <a:ext cx="2308485" cy="712030"/>
            <a:chOff x="3368790" y="4329544"/>
            <a:chExt cx="2308485" cy="71203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3AC12C2-4BF9-A841-BF39-0432D535BEB2}"/>
                </a:ext>
              </a:extLst>
            </p:cNvPr>
            <p:cNvGrpSpPr/>
            <p:nvPr/>
          </p:nvGrpSpPr>
          <p:grpSpPr>
            <a:xfrm>
              <a:off x="3574456" y="4353491"/>
              <a:ext cx="1777218" cy="647939"/>
              <a:chOff x="3574456" y="4314777"/>
              <a:chExt cx="1777218" cy="64793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20EFD7D7-913F-1348-8FFA-F88CD1AE9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7487" y="4698723"/>
                <a:ext cx="1591093" cy="263993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906AFDF-6C51-B94B-9BB9-28592AF59988}"/>
                  </a:ext>
                </a:extLst>
              </p:cNvPr>
              <p:cNvSpPr txBox="1"/>
              <p:nvPr/>
            </p:nvSpPr>
            <p:spPr>
              <a:xfrm>
                <a:off x="3574456" y="4314777"/>
                <a:ext cx="17772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WLOG: Toy SDE</a:t>
                </a:r>
              </a:p>
            </p:txBody>
          </p:sp>
        </p:grp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95F16EB-69ED-D448-9B0D-4A6E9E834338}"/>
                </a:ext>
              </a:extLst>
            </p:cNvPr>
            <p:cNvSpPr/>
            <p:nvPr/>
          </p:nvSpPr>
          <p:spPr>
            <a:xfrm>
              <a:off x="3368790" y="4329544"/>
              <a:ext cx="2308485" cy="7120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10000"/>
              </a:schemeClr>
            </a:solidFill>
            <a:ln w="2540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08485"/>
                        <a:gd name="connsiteY0" fmla="*/ 118674 h 712030"/>
                        <a:gd name="connsiteX1" fmla="*/ 118674 w 2308485"/>
                        <a:gd name="connsiteY1" fmla="*/ 0 h 712030"/>
                        <a:gd name="connsiteX2" fmla="*/ 829764 w 2308485"/>
                        <a:gd name="connsiteY2" fmla="*/ 0 h 712030"/>
                        <a:gd name="connsiteX3" fmla="*/ 1520143 w 2308485"/>
                        <a:gd name="connsiteY3" fmla="*/ 0 h 712030"/>
                        <a:gd name="connsiteX4" fmla="*/ 2189811 w 2308485"/>
                        <a:gd name="connsiteY4" fmla="*/ 0 h 712030"/>
                        <a:gd name="connsiteX5" fmla="*/ 2308485 w 2308485"/>
                        <a:gd name="connsiteY5" fmla="*/ 118674 h 712030"/>
                        <a:gd name="connsiteX6" fmla="*/ 2308485 w 2308485"/>
                        <a:gd name="connsiteY6" fmla="*/ 593356 h 712030"/>
                        <a:gd name="connsiteX7" fmla="*/ 2189811 w 2308485"/>
                        <a:gd name="connsiteY7" fmla="*/ 712030 h 712030"/>
                        <a:gd name="connsiteX8" fmla="*/ 1478721 w 2308485"/>
                        <a:gd name="connsiteY8" fmla="*/ 712030 h 712030"/>
                        <a:gd name="connsiteX9" fmla="*/ 850476 w 2308485"/>
                        <a:gd name="connsiteY9" fmla="*/ 712030 h 712030"/>
                        <a:gd name="connsiteX10" fmla="*/ 118674 w 2308485"/>
                        <a:gd name="connsiteY10" fmla="*/ 712030 h 712030"/>
                        <a:gd name="connsiteX11" fmla="*/ 0 w 2308485"/>
                        <a:gd name="connsiteY11" fmla="*/ 593356 h 712030"/>
                        <a:gd name="connsiteX12" fmla="*/ 0 w 2308485"/>
                        <a:gd name="connsiteY12" fmla="*/ 118674 h 71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08485" h="712030" fill="none" extrusionOk="0">
                          <a:moveTo>
                            <a:pt x="0" y="118674"/>
                          </a:moveTo>
                          <a:cubicBezTo>
                            <a:pt x="-9027" y="54614"/>
                            <a:pt x="43137" y="-6896"/>
                            <a:pt x="118674" y="0"/>
                          </a:cubicBezTo>
                          <a:cubicBezTo>
                            <a:pt x="373071" y="-26727"/>
                            <a:pt x="670639" y="-18255"/>
                            <a:pt x="829764" y="0"/>
                          </a:cubicBezTo>
                          <a:cubicBezTo>
                            <a:pt x="988889" y="18255"/>
                            <a:pt x="1325349" y="-15262"/>
                            <a:pt x="1520143" y="0"/>
                          </a:cubicBezTo>
                          <a:cubicBezTo>
                            <a:pt x="1714937" y="15262"/>
                            <a:pt x="1901568" y="-32938"/>
                            <a:pt x="2189811" y="0"/>
                          </a:cubicBezTo>
                          <a:cubicBezTo>
                            <a:pt x="2247397" y="328"/>
                            <a:pt x="2314203" y="42824"/>
                            <a:pt x="2308485" y="118674"/>
                          </a:cubicBezTo>
                          <a:cubicBezTo>
                            <a:pt x="2297278" y="339976"/>
                            <a:pt x="2293743" y="396025"/>
                            <a:pt x="2308485" y="593356"/>
                          </a:cubicBezTo>
                          <a:cubicBezTo>
                            <a:pt x="2315094" y="671985"/>
                            <a:pt x="2248914" y="715425"/>
                            <a:pt x="2189811" y="712030"/>
                          </a:cubicBezTo>
                          <a:cubicBezTo>
                            <a:pt x="1888095" y="733533"/>
                            <a:pt x="1749687" y="699681"/>
                            <a:pt x="1478721" y="712030"/>
                          </a:cubicBezTo>
                          <a:cubicBezTo>
                            <a:pt x="1207755" y="724380"/>
                            <a:pt x="1007610" y="724968"/>
                            <a:pt x="850476" y="712030"/>
                          </a:cubicBezTo>
                          <a:cubicBezTo>
                            <a:pt x="693343" y="699092"/>
                            <a:pt x="273286" y="685429"/>
                            <a:pt x="118674" y="712030"/>
                          </a:cubicBezTo>
                          <a:cubicBezTo>
                            <a:pt x="55497" y="712858"/>
                            <a:pt x="1253" y="663120"/>
                            <a:pt x="0" y="593356"/>
                          </a:cubicBezTo>
                          <a:cubicBezTo>
                            <a:pt x="2227" y="401980"/>
                            <a:pt x="-2865" y="337248"/>
                            <a:pt x="0" y="118674"/>
                          </a:cubicBezTo>
                          <a:close/>
                        </a:path>
                        <a:path w="2308485" h="712030" stroke="0" extrusionOk="0">
                          <a:moveTo>
                            <a:pt x="0" y="118674"/>
                          </a:moveTo>
                          <a:cubicBezTo>
                            <a:pt x="-2809" y="51399"/>
                            <a:pt x="37929" y="5706"/>
                            <a:pt x="118674" y="0"/>
                          </a:cubicBezTo>
                          <a:cubicBezTo>
                            <a:pt x="279617" y="-1815"/>
                            <a:pt x="697006" y="5234"/>
                            <a:pt x="850476" y="0"/>
                          </a:cubicBezTo>
                          <a:cubicBezTo>
                            <a:pt x="1003946" y="-5234"/>
                            <a:pt x="1318943" y="13519"/>
                            <a:pt x="1520143" y="0"/>
                          </a:cubicBezTo>
                          <a:cubicBezTo>
                            <a:pt x="1721343" y="-13519"/>
                            <a:pt x="1897016" y="-5949"/>
                            <a:pt x="2189811" y="0"/>
                          </a:cubicBezTo>
                          <a:cubicBezTo>
                            <a:pt x="2250613" y="-15269"/>
                            <a:pt x="2312247" y="39211"/>
                            <a:pt x="2308485" y="118674"/>
                          </a:cubicBezTo>
                          <a:cubicBezTo>
                            <a:pt x="2325194" y="310904"/>
                            <a:pt x="2313222" y="364865"/>
                            <a:pt x="2308485" y="593356"/>
                          </a:cubicBezTo>
                          <a:cubicBezTo>
                            <a:pt x="2308173" y="655923"/>
                            <a:pt x="2245963" y="725079"/>
                            <a:pt x="2189811" y="712030"/>
                          </a:cubicBezTo>
                          <a:cubicBezTo>
                            <a:pt x="1945353" y="733623"/>
                            <a:pt x="1796600" y="719408"/>
                            <a:pt x="1540855" y="712030"/>
                          </a:cubicBezTo>
                          <a:cubicBezTo>
                            <a:pt x="1285110" y="704652"/>
                            <a:pt x="1179156" y="731181"/>
                            <a:pt x="850476" y="712030"/>
                          </a:cubicBezTo>
                          <a:cubicBezTo>
                            <a:pt x="521796" y="692879"/>
                            <a:pt x="366908" y="677766"/>
                            <a:pt x="118674" y="712030"/>
                          </a:cubicBezTo>
                          <a:cubicBezTo>
                            <a:pt x="61604" y="703658"/>
                            <a:pt x="10106" y="652382"/>
                            <a:pt x="0" y="593356"/>
                          </a:cubicBezTo>
                          <a:cubicBezTo>
                            <a:pt x="2377" y="472969"/>
                            <a:pt x="-16208" y="278366"/>
                            <a:pt x="0" y="11867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DBDF2CC-E394-5446-BBC9-7FFCB09E35F5}"/>
              </a:ext>
            </a:extLst>
          </p:cNvPr>
          <p:cNvGrpSpPr/>
          <p:nvPr/>
        </p:nvGrpSpPr>
        <p:grpSpPr>
          <a:xfrm>
            <a:off x="8484698" y="4809480"/>
            <a:ext cx="557473" cy="737058"/>
            <a:chOff x="8064500" y="3208959"/>
            <a:chExt cx="557473" cy="7370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40253-77D0-B240-8EAE-DD026E6C0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4500" y="3208959"/>
              <a:ext cx="557473" cy="2426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7A8401-4F29-924F-A359-44209E3D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17304" y="3703352"/>
              <a:ext cx="439420" cy="2426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16B7FB-719E-614F-9782-EE8F8E311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71092" y="3548180"/>
              <a:ext cx="144287" cy="98378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87C23-1003-774A-98B7-E13273079F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77EE41B-D043-234A-A4D0-04327FF80092}" type="slidenum">
              <a:r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BB8CB-5D00-D717-1998-FC520D83155C}"/>
              </a:ext>
            </a:extLst>
          </p:cNvPr>
          <p:cNvSpPr txBox="1"/>
          <p:nvPr/>
        </p:nvSpPr>
        <p:spPr>
          <a:xfrm>
            <a:off x="593038" y="1196752"/>
            <a:ext cx="8550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dirty="0">
                <a:latin typeface="et-book"/>
              </a:rPr>
              <a:t>Score Matching and Denoising Diffusions can be viewed as discretization of the continuous SDE dynamics.</a:t>
            </a:r>
          </a:p>
        </p:txBody>
      </p:sp>
    </p:spTree>
    <p:extLst>
      <p:ext uri="{BB962C8B-B14F-4D97-AF65-F5344CB8AC3E}">
        <p14:creationId xmlns:p14="http://schemas.microsoft.com/office/powerpoint/2010/main" val="9114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1" grpId="0" animBg="1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A1CD-7648-703F-30AA-D03D410D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1ADDC-654B-C3C0-F035-B627F64120A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65746"/>
            <a:ext cx="8363272" cy="53036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1900" dirty="0"/>
              <a:t>We need a framework to interact with distributions for statistical generative models.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Probabilistic generative models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Deep generative models</a:t>
            </a:r>
          </a:p>
          <a:p>
            <a:pPr lvl="2">
              <a:lnSpc>
                <a:spcPct val="110000"/>
              </a:lnSpc>
            </a:pPr>
            <a:r>
              <a:rPr lang="en-US" sz="1700" dirty="0"/>
              <a:t>Autoregressive models</a:t>
            </a:r>
          </a:p>
          <a:p>
            <a:pPr lvl="2">
              <a:lnSpc>
                <a:spcPct val="110000"/>
              </a:lnSpc>
            </a:pPr>
            <a:r>
              <a:rPr lang="en-US" sz="1700" dirty="0"/>
              <a:t>Variational Autoencoders</a:t>
            </a:r>
          </a:p>
          <a:p>
            <a:pPr lvl="2">
              <a:lnSpc>
                <a:spcPct val="110000"/>
              </a:lnSpc>
            </a:pPr>
            <a:r>
              <a:rPr lang="en-US" sz="1700" dirty="0"/>
              <a:t>Generative adversarial networks</a:t>
            </a:r>
          </a:p>
          <a:p>
            <a:pPr lvl="2">
              <a:lnSpc>
                <a:spcPct val="110000"/>
              </a:lnSpc>
            </a:pPr>
            <a:r>
              <a:rPr lang="en-US" sz="1700" dirty="0"/>
              <a:t>Normalizing Flow</a:t>
            </a:r>
          </a:p>
          <a:p>
            <a:pPr lvl="2">
              <a:lnSpc>
                <a:spcPct val="110000"/>
              </a:lnSpc>
            </a:pPr>
            <a:r>
              <a:rPr lang="en-US" sz="1700" dirty="0"/>
              <a:t>Energy-based models</a:t>
            </a:r>
          </a:p>
          <a:p>
            <a:pPr lvl="2">
              <a:lnSpc>
                <a:spcPct val="110000"/>
              </a:lnSpc>
            </a:pPr>
            <a:r>
              <a:rPr lang="en-US" sz="1700" dirty="0"/>
              <a:t>Score-based models</a:t>
            </a:r>
          </a:p>
          <a:p>
            <a:pPr lvl="2">
              <a:lnSpc>
                <a:spcPct val="110000"/>
              </a:lnSpc>
            </a:pPr>
            <a:r>
              <a:rPr lang="en-US" sz="1700" b="1" dirty="0"/>
              <a:t>Diffusion models    			</a:t>
            </a:r>
            <a:r>
              <a:rPr lang="en-US" sz="1700" b="1" dirty="0">
                <a:solidFill>
                  <a:srgbClr val="FF0000"/>
                </a:solidFill>
              </a:rPr>
              <a:t>Finally the last one </a:t>
            </a:r>
            <a:r>
              <a:rPr lang="en-US" sz="1700" b="1" dirty="0">
                <a:solidFill>
                  <a:srgbClr val="FF0000"/>
                </a:solidFill>
                <a:sym typeface="Wingdings" panose="05000000000000000000" pitchFamily="2" charset="2"/>
              </a:rPr>
              <a:t> what is the next ?</a:t>
            </a:r>
            <a:endParaRPr lang="en-US" sz="17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BA4F-B6AC-954B-A0C8-1EDFDC4C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2</a:t>
            </a:fld>
            <a:endParaRPr lang="fa-I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8FA563-14B8-5EDA-1BEF-98CFF4F5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38"/>
          <a:stretch/>
        </p:blipFill>
        <p:spPr>
          <a:xfrm>
            <a:off x="2411760" y="1203378"/>
            <a:ext cx="395157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0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36FA-B922-6E6C-7BE3-259E13DE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DDPM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9B76-495E-C9ED-9231-CED3D6E1AA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main idea behind DALLE-2, stable diffusion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837E4-D0E1-6472-C55C-5FC7AB8F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3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E123B-AD6E-FBFF-BC9B-BC6A8575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691705"/>
            <a:ext cx="7663670" cy="481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4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C867F-FB06-6321-2059-0481AFAD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38A3-301B-678D-CC8B-B30BC143C47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96B2B-BA0E-FE4D-B2F7-9470DB45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4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29C47-33E8-199D-F354-64BB5DB4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926374"/>
            <a:ext cx="8028384" cy="3526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71F87-EEC5-7D11-8C2B-07C624CF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68760"/>
            <a:ext cx="6013080" cy="162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3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2108-0F13-BFF1-27A4-0A017A06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Maximize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AA05-94F5-B9B0-7F2A-2131966C51A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10965-0FEA-0357-A9C1-7231567D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5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3572A-50D6-AC8B-5371-BCBCC3DE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3985"/>
            <a:ext cx="8173315" cy="35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430E0-A99F-5009-895B-CD91B1E1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Using ELBO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B21AF-7163-FD95-8B27-F05CBF10986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BE545-A977-EECB-8BBC-8E99E700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6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99640-9B64-9A5F-887E-73FA665A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9" y="1468187"/>
            <a:ext cx="7956376" cy="39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99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6921-653F-8507-9C90-137EC2E4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Using ELBO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3DF79-4871-C9D6-D7B9-BDF28A4DC8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8BA50-445E-07AF-A51E-FEDF3D89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7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512C3-3BC0-F30B-C1A8-8E9EF305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7" y="1351585"/>
            <a:ext cx="8028384" cy="1217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31033B-A5D1-B89A-A983-BB9FB42D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0968"/>
            <a:ext cx="9144000" cy="2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9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969DE-E443-ED7B-E769-E9F764A2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A7EC-C9AB-7FD9-246A-6682FFFA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Using ELBO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67C3-054C-373E-6B39-9196B4879D3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32D1B-278B-790D-3B65-4C7A2B08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8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DF9F2-36ED-530E-3CFE-121EA979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7" y="1351585"/>
            <a:ext cx="8028384" cy="1217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4A60E-C1C9-6318-4D4E-F53D6F835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212976"/>
            <a:ext cx="8388424" cy="20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5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2A2E-E955-69B6-3E4B-B7FC0522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Unpack the ELBO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FC9E9-AFB9-F920-B091-F477412ACD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C663E-AE06-B6F1-A5A9-0690EC3C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7CE5-2329-4D23-AA39-0EC531EB1FCF}" type="slidenum">
              <a:rPr lang="fa-IR" smtClean="0"/>
              <a:t>9</a:t>
            </a:fld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CFBA6-CA12-C570-5E93-36C86B50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3629"/>
            <a:ext cx="8502230" cy="2025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79BFB-4DD5-E3EC-8D75-7BCF9594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88" y="3717032"/>
            <a:ext cx="8686800" cy="18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79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121816</TotalTime>
  <Words>342</Words>
  <Application>Microsoft Office PowerPoint</Application>
  <PresentationFormat>On-screen Show (4:3)</PresentationFormat>
  <Paragraphs>71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Bookman Old Style</vt:lpstr>
      <vt:lpstr>Calibri</vt:lpstr>
      <vt:lpstr>Calibri Light</vt:lpstr>
      <vt:lpstr>et-book</vt:lpstr>
      <vt:lpstr>Gill Sans MT</vt:lpstr>
      <vt:lpstr>Source Sans Pro</vt:lpstr>
      <vt:lpstr>Wingdings</vt:lpstr>
      <vt:lpstr>Wingdings 3</vt:lpstr>
      <vt:lpstr>Origin</vt:lpstr>
      <vt:lpstr>3_Custom Design</vt:lpstr>
      <vt:lpstr>2_Custom Design</vt:lpstr>
      <vt:lpstr>Custom Design</vt:lpstr>
      <vt:lpstr>PowerPoint Presentation</vt:lpstr>
      <vt:lpstr>Recap</vt:lpstr>
      <vt:lpstr>DDPM paper</vt:lpstr>
      <vt:lpstr>Diffusion models</vt:lpstr>
      <vt:lpstr>Diffusion models Maximize the likelihood?</vt:lpstr>
      <vt:lpstr>Diffusion models Using ELBO</vt:lpstr>
      <vt:lpstr>Diffusion models Using ELBO</vt:lpstr>
      <vt:lpstr>Diffusion models Using ELBO</vt:lpstr>
      <vt:lpstr>Diffusion models Unpack the ELBO</vt:lpstr>
      <vt:lpstr>Reparameterization</vt:lpstr>
      <vt:lpstr>Denoising diffusion probabilistic model</vt:lpstr>
      <vt:lpstr>Training and inference</vt:lpstr>
      <vt:lpstr>Diffusion perspective</vt:lpstr>
      <vt:lpstr>Infinite noise levels</vt:lpstr>
      <vt:lpstr>Perturbing data with stochastic processes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Mahdieh</dc:creator>
  <cp:lastModifiedBy>Fatemeh</cp:lastModifiedBy>
  <cp:revision>994</cp:revision>
  <cp:lastPrinted>2019-10-12T02:53:23Z</cp:lastPrinted>
  <dcterms:created xsi:type="dcterms:W3CDTF">2012-08-18T13:21:07Z</dcterms:created>
  <dcterms:modified xsi:type="dcterms:W3CDTF">2024-12-31T09:15:11Z</dcterms:modified>
</cp:coreProperties>
</file>